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7" r:id="rId3"/>
    <p:sldId id="270" r:id="rId4"/>
    <p:sldId id="271" r:id="rId5"/>
    <p:sldId id="275" r:id="rId6"/>
    <p:sldId id="273" r:id="rId7"/>
    <p:sldId id="274" r:id="rId8"/>
    <p:sldId id="263" r:id="rId9"/>
    <p:sldId id="264" r:id="rId10"/>
    <p:sldId id="268" r:id="rId11"/>
  </p:sldIdLst>
  <p:sldSz cx="18288000" cy="10287000"/>
  <p:notesSz cx="6858000" cy="9144000"/>
  <p:embeddedFontLst>
    <p:embeddedFont>
      <p:font typeface="Aleo" panose="00000500000000000000" pitchFamily="2" charset="0"/>
      <p:regular r:id="rId13"/>
      <p:bold r:id="rId14"/>
      <p:italic r:id="rId15"/>
      <p:boldItalic r:id="rId16"/>
    </p:embeddedFont>
    <p:embeddedFont>
      <p:font typeface="Big Shoulders Display" panose="020B0604020202020204" charset="0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Light" panose="00000400000000000000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9vU5cXQPv4W++XF/CDdrgXjWi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53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603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51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414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9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EPICAS-ACTORES-HISTORIAS-ARTEFACTOS-CAPSTONE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 extrusionOk="0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85" name="Google Shape;85;p1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028700" y="3813424"/>
            <a:ext cx="12439315" cy="278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 err="1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</a:t>
            </a:r>
            <a:r>
              <a:rPr lang="en-US" sz="8000" b="1" i="0" u="none" strike="noStrike" cap="none" dirty="0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i="0" u="none" strike="noStrike" cap="none" dirty="0" err="1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8000" b="1" i="0" u="none" strike="noStrike" cap="none" dirty="0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i="0" u="none" strike="noStrike" cap="none" dirty="0" err="1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visión</a:t>
            </a:r>
            <a:r>
              <a:rPr lang="en-US" sz="8000" b="1" i="0" u="none" strike="noStrike" cap="none" dirty="0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0" b="1" i="0" u="none" strike="noStrike" cap="none" dirty="0" err="1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ágil</a:t>
            </a:r>
            <a:r>
              <a:rPr lang="en-US" sz="8000" b="1" i="0" u="none" strike="noStrike" cap="none" dirty="0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8000" b="1" i="0" u="none" strike="noStrike" cap="none" dirty="0" err="1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dirty="0"/>
          </a:p>
        </p:txBody>
      </p:sp>
      <p:sp>
        <p:nvSpPr>
          <p:cNvPr id="92" name="Google Shape;92;p1"/>
          <p:cNvSpPr txBox="1"/>
          <p:nvPr/>
        </p:nvSpPr>
        <p:spPr>
          <a:xfrm>
            <a:off x="5723916" y="9712496"/>
            <a:ext cx="7173539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955165" y="7590115"/>
            <a:ext cx="476875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1" i="0" u="none" strike="noStrike" cap="none" dirty="0">
                <a:solidFill>
                  <a:srgbClr val="7900FF"/>
                </a:solidFill>
                <a:latin typeface="Open Sans"/>
                <a:ea typeface="Open Sans"/>
                <a:cs typeface="Open Sans"/>
                <a:sym typeface="Open Sans"/>
              </a:rPr>
              <a:t>Geannelee Araya</a:t>
            </a:r>
          </a:p>
          <a:p>
            <a:pPr marL="457200" marR="0" lvl="0" indent="-4572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7900FF"/>
                </a:solidFill>
                <a:latin typeface="Open Sans"/>
                <a:ea typeface="Open Sans"/>
                <a:cs typeface="Open Sans"/>
                <a:sym typeface="Open Sans"/>
              </a:rPr>
              <a:t>Victor </a:t>
            </a:r>
            <a:r>
              <a:rPr lang="en-US" sz="3500" b="1" dirty="0" err="1">
                <a:solidFill>
                  <a:srgbClr val="7900FF"/>
                </a:solidFill>
                <a:latin typeface="Open Sans"/>
                <a:ea typeface="Open Sans"/>
                <a:cs typeface="Open Sans"/>
                <a:sym typeface="Open Sans"/>
              </a:rPr>
              <a:t>Fuenzalida</a:t>
            </a:r>
            <a:endParaRPr lang="en-US" sz="3500" b="1" i="0" u="none" strike="noStrike" cap="none" dirty="0">
              <a:solidFill>
                <a:srgbClr val="7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 txBox="1"/>
          <p:nvPr/>
        </p:nvSpPr>
        <p:spPr>
          <a:xfrm>
            <a:off x="841828" y="151945"/>
            <a:ext cx="166043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HACER EL TABLERO AGILE</a:t>
            </a:r>
            <a:endParaRPr sz="6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515AE3-A80E-9FCC-56EE-9DA826F7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68" y="1008896"/>
            <a:ext cx="16230861" cy="9126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631287" y="352100"/>
            <a:ext cx="1757071" cy="1570695"/>
          </a:xfrm>
          <a:custGeom>
            <a:avLst/>
            <a:gdLst/>
            <a:ahLst/>
            <a:cxnLst/>
            <a:rect l="l" t="t" r="r" b="b"/>
            <a:pathLst>
              <a:path w="4029750" h="4476380" extrusionOk="0">
                <a:moveTo>
                  <a:pt x="0" y="0"/>
                </a:moveTo>
                <a:lnTo>
                  <a:pt x="4029750" y="0"/>
                </a:lnTo>
                <a:lnTo>
                  <a:pt x="4029750" y="4476380"/>
                </a:lnTo>
                <a:lnTo>
                  <a:pt x="0" y="447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403965">
            <a:off x="1130939" y="1040185"/>
            <a:ext cx="757764" cy="637923"/>
          </a:xfrm>
          <a:custGeom>
            <a:avLst/>
            <a:gdLst/>
            <a:ahLst/>
            <a:cxnLst/>
            <a:rect l="l" t="t" r="r" b="b"/>
            <a:pathLst>
              <a:path w="1689381" h="1689381" extrusionOk="0">
                <a:moveTo>
                  <a:pt x="0" y="0"/>
                </a:moveTo>
                <a:lnTo>
                  <a:pt x="1689381" y="0"/>
                </a:lnTo>
                <a:lnTo>
                  <a:pt x="1689381" y="1689381"/>
                </a:lnTo>
                <a:lnTo>
                  <a:pt x="0" y="16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2388355" y="387413"/>
            <a:ext cx="262184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0099"/>
                </a:solidFill>
                <a:effectLst/>
                <a:uLnTx/>
                <a:uFillTx/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kumimoji="0" sz="7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13100780" y="442694"/>
            <a:ext cx="6287483" cy="3424043"/>
            <a:chOff x="0" y="352425"/>
            <a:chExt cx="8383311" cy="4565391"/>
          </a:xfrm>
        </p:grpSpPr>
        <p:sp>
          <p:nvSpPr>
            <p:cNvPr id="196" name="Google Shape;196;p6"/>
            <p:cNvSpPr txBox="1"/>
            <p:nvPr/>
          </p:nvSpPr>
          <p:spPr>
            <a:xfrm>
              <a:off x="0" y="352425"/>
              <a:ext cx="8383311" cy="1565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9448" b="0" i="0" u="none" strike="noStrike" kern="0" cap="none" spc="0" normalizeH="0" baseline="0" noProof="0" dirty="0">
                  <a:ln>
                    <a:noFill/>
                  </a:ln>
                  <a:solidFill>
                    <a:srgbClr val="3168D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0" y="2097696"/>
              <a:ext cx="8383311" cy="2820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7077" b="0" i="0" u="none" strike="noStrike" kern="0" cap="none" spc="0" normalizeH="0" baseline="0" noProof="0" dirty="0">
                  <a:ln>
                    <a:noFill/>
                  </a:ln>
                  <a:solidFill>
                    <a:srgbClr val="79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6"/>
          <p:cNvSpPr txBox="1"/>
          <p:nvPr/>
        </p:nvSpPr>
        <p:spPr>
          <a:xfrm>
            <a:off x="4187046" y="1495409"/>
            <a:ext cx="991390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o"/>
                <a:ea typeface="Aleo"/>
                <a:cs typeface="Aleo"/>
                <a:sym typeface="Aleo"/>
              </a:rPr>
              <a:t>CONTEXTO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CF91312-B69E-0488-B0B6-CA10B06E1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9" y="2603405"/>
            <a:ext cx="8452322" cy="6654194"/>
          </a:xfrm>
          <a:prstGeom prst="rect">
            <a:avLst/>
          </a:prstGeom>
        </p:spPr>
      </p:pic>
      <p:sp>
        <p:nvSpPr>
          <p:cNvPr id="3" name="Google Shape;132;p3">
            <a:extLst>
              <a:ext uri="{FF2B5EF4-FFF2-40B4-BE49-F238E27FC236}">
                <a16:creationId xmlns:a16="http://schemas.microsoft.com/office/drawing/2014/main" id="{B1F190CB-FC73-6833-3131-03AE03F8256D}"/>
              </a:ext>
            </a:extLst>
          </p:cNvPr>
          <p:cNvSpPr txBox="1"/>
          <p:nvPr/>
        </p:nvSpPr>
        <p:spPr>
          <a:xfrm>
            <a:off x="9464135" y="2551727"/>
            <a:ext cx="7776730" cy="766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bg1"/>
                </a:solidFill>
                <a:latin typeface="+mn-lt"/>
                <a:sym typeface="Montserrat"/>
              </a:rPr>
              <a:t>Almacén de barrio ubicado en la comuna de Maipú</a:t>
            </a: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bg1"/>
                </a:solidFill>
                <a:latin typeface="+mn-lt"/>
                <a:sym typeface="Montserrat"/>
              </a:rPr>
              <a:t>Dueña Marta </a:t>
            </a:r>
            <a:r>
              <a:rPr lang="es-ES" sz="2800" dirty="0" err="1">
                <a:solidFill>
                  <a:schemeClr val="bg1"/>
                </a:solidFill>
                <a:latin typeface="+mn-lt"/>
                <a:sym typeface="Montserrat"/>
              </a:rPr>
              <a:t>Millacán</a:t>
            </a:r>
            <a:endParaRPr lang="es-ES" sz="28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bg1"/>
                </a:solidFill>
                <a:latin typeface="+mn-lt"/>
                <a:sym typeface="Montserrat"/>
              </a:rPr>
              <a:t>Al realizar los procesos de forma manual y de memoria, se generan constantes problemas con el inventario.</a:t>
            </a: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457200" marR="0" lvl="0" indent="-45720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96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-2867322" y="-1829630"/>
            <a:ext cx="10112991" cy="12419462"/>
          </a:xfrm>
          <a:custGeom>
            <a:avLst/>
            <a:gdLst/>
            <a:ahLst/>
            <a:cxnLst/>
            <a:rect l="l" t="t" r="r" b="b"/>
            <a:pathLst>
              <a:path w="5927957" h="3707667" extrusionOk="0">
                <a:moveTo>
                  <a:pt x="0" y="0"/>
                </a:moveTo>
                <a:lnTo>
                  <a:pt x="5927957" y="0"/>
                </a:lnTo>
                <a:lnTo>
                  <a:pt x="5927957" y="3707668"/>
                </a:lnTo>
                <a:lnTo>
                  <a:pt x="0" y="3707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33" name="Google Shape;133;p3"/>
          <p:cNvSpPr/>
          <p:nvPr/>
        </p:nvSpPr>
        <p:spPr>
          <a:xfrm>
            <a:off x="17266909" y="135123"/>
            <a:ext cx="870966" cy="687307"/>
          </a:xfrm>
          <a:custGeom>
            <a:avLst/>
            <a:gdLst/>
            <a:ahLst/>
            <a:cxnLst/>
            <a:rect l="l" t="t" r="r" b="b"/>
            <a:pathLst>
              <a:path w="2398227" h="2398227" extrusionOk="0">
                <a:moveTo>
                  <a:pt x="0" y="0"/>
                </a:moveTo>
                <a:lnTo>
                  <a:pt x="2398227" y="0"/>
                </a:lnTo>
                <a:lnTo>
                  <a:pt x="2398227" y="2398227"/>
                </a:lnTo>
                <a:lnTo>
                  <a:pt x="0" y="239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" name="Google Shape;132;p3">
            <a:extLst>
              <a:ext uri="{FF2B5EF4-FFF2-40B4-BE49-F238E27FC236}">
                <a16:creationId xmlns:a16="http://schemas.microsoft.com/office/drawing/2014/main" id="{5E55E232-55C7-E0FA-AF70-09B5160246BE}"/>
              </a:ext>
            </a:extLst>
          </p:cNvPr>
          <p:cNvSpPr txBox="1"/>
          <p:nvPr/>
        </p:nvSpPr>
        <p:spPr>
          <a:xfrm>
            <a:off x="7245672" y="1"/>
            <a:ext cx="11042328" cy="784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Perdida de la inversión</a:t>
            </a: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lvl="1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Posible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perdida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clientes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y bajo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nivel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satisfacción</a:t>
            </a:r>
            <a:endParaRPr lang="en-US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lvl="1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Mala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gestión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del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espacio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almacenamiento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la bodega, bajo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nivel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recuperación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inversión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productos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perecibles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posible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merma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productos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perecibles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</a:p>
          <a:p>
            <a:pPr marL="514350" lvl="1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Desconfianza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hacia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personal,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poder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estimar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bien las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ganacias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perdidas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cada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turno</a:t>
            </a:r>
            <a:endParaRPr lang="en-US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lvl="1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lvl="1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457200" marR="0" lvl="0" indent="-45720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>
              <a:latin typeface="+mn-lt"/>
            </a:endParaRPr>
          </a:p>
        </p:txBody>
      </p:sp>
      <p:sp>
        <p:nvSpPr>
          <p:cNvPr id="4" name="Google Shape;132;p3">
            <a:extLst>
              <a:ext uri="{FF2B5EF4-FFF2-40B4-BE49-F238E27FC236}">
                <a16:creationId xmlns:a16="http://schemas.microsoft.com/office/drawing/2014/main" id="{36DDAE2F-ABD5-2FD3-F444-80868850FC07}"/>
              </a:ext>
            </a:extLst>
          </p:cNvPr>
          <p:cNvSpPr txBox="1"/>
          <p:nvPr/>
        </p:nvSpPr>
        <p:spPr>
          <a:xfrm>
            <a:off x="7385926" y="3909869"/>
            <a:ext cx="10902074" cy="508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Vencimiento de productos</a:t>
            </a: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Demora en la atención de clientes</a:t>
            </a: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Exceso de existencias de algún producto</a:t>
            </a: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Descuadre constante de caja </a:t>
            </a: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457200" marR="0" lvl="0" indent="-45720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>
              <a:latin typeface="+mn-lt"/>
            </a:endParaRPr>
          </a:p>
        </p:txBody>
      </p:sp>
      <p:sp>
        <p:nvSpPr>
          <p:cNvPr id="5" name="Google Shape;132;p3">
            <a:extLst>
              <a:ext uri="{FF2B5EF4-FFF2-40B4-BE49-F238E27FC236}">
                <a16:creationId xmlns:a16="http://schemas.microsoft.com/office/drawing/2014/main" id="{4830ED60-AC2C-39DD-7B27-5C4737CDECBE}"/>
              </a:ext>
            </a:extLst>
          </p:cNvPr>
          <p:cNvSpPr txBox="1"/>
          <p:nvPr/>
        </p:nvSpPr>
        <p:spPr>
          <a:xfrm>
            <a:off x="7300260" y="6452104"/>
            <a:ext cx="10837616" cy="663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+mn-lt"/>
                <a:sym typeface="Montserrat"/>
              </a:rPr>
              <a:t>No existe un control de la fecha de vencimiento de los productos</a:t>
            </a: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Todos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procesos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son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manuales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, al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tener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noción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exacta del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inventario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se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pierde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tiempo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buscando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productos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que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estan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disponibles</a:t>
            </a:r>
            <a:endParaRPr lang="en-US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Al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con un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inventario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que se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actualice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tiempo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real, se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realizan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compras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productos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que no se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han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vendido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tiempo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esperado</a:t>
            </a:r>
            <a:endParaRPr lang="en-US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Al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existir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distintos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vendedores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diferentes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horarios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y no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con un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sistema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informático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que marque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precios</a:t>
            </a:r>
            <a:r>
              <a:rPr lang="en-US" sz="2400" dirty="0">
                <a:solidFill>
                  <a:schemeClr val="bg1"/>
                </a:solidFill>
                <a:latin typeface="+mn-lt"/>
                <a:sym typeface="Montserrat"/>
              </a:rPr>
              <a:t> de forma </a:t>
            </a:r>
            <a:r>
              <a:rPr lang="en-US" sz="2400" dirty="0" err="1">
                <a:solidFill>
                  <a:schemeClr val="bg1"/>
                </a:solidFill>
                <a:latin typeface="+mn-lt"/>
                <a:sym typeface="Montserrat"/>
              </a:rPr>
              <a:t>automática</a:t>
            </a:r>
            <a:endParaRPr lang="es-CL" sz="2400" dirty="0">
              <a:solidFill>
                <a:schemeClr val="bg1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indent="-514350">
              <a:lnSpc>
                <a:spcPct val="139988"/>
              </a:lnSpc>
              <a:buFont typeface="Wingdings" panose="05000000000000000000" pitchFamily="2" charset="2"/>
              <a:buChar char="§"/>
            </a:pPr>
            <a:endParaRPr lang="es-CL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514350" marR="0" lvl="0" indent="-51435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solidFill>
                <a:srgbClr val="101010"/>
              </a:solidFill>
              <a:latin typeface="+mn-lt"/>
              <a:sym typeface="Montserrat"/>
            </a:endParaRPr>
          </a:p>
          <a:p>
            <a:pPr marL="457200" marR="0" lvl="0" indent="-45720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7435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12561448" y="-3790392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39" name="Google Shape;139;p4"/>
          <p:cNvSpPr/>
          <p:nvPr/>
        </p:nvSpPr>
        <p:spPr>
          <a:xfrm>
            <a:off x="1337526" y="2161872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 extrusionOk="0">
                <a:moveTo>
                  <a:pt x="0" y="0"/>
                </a:moveTo>
                <a:lnTo>
                  <a:pt x="1335793" y="0"/>
                </a:lnTo>
                <a:lnTo>
                  <a:pt x="1335793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0" name="Google Shape;140;p4"/>
          <p:cNvSpPr/>
          <p:nvPr/>
        </p:nvSpPr>
        <p:spPr>
          <a:xfrm>
            <a:off x="8078878" y="2161871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 extrusionOk="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 dirty="0"/>
          </a:p>
        </p:txBody>
      </p:sp>
      <p:sp>
        <p:nvSpPr>
          <p:cNvPr id="141" name="Google Shape;141;p4"/>
          <p:cNvSpPr/>
          <p:nvPr/>
        </p:nvSpPr>
        <p:spPr>
          <a:xfrm>
            <a:off x="14238791" y="2155362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 extrusionOk="0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1738301" y="51843"/>
            <a:ext cx="8525731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68" b="1" i="0" u="none" strike="noStrike" cap="non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Definir</a:t>
            </a:r>
            <a:r>
              <a:rPr lang="en-US" sz="7368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368" b="1" i="0" u="none" strike="noStrike" cap="non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7368" b="1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Insight</a:t>
            </a:r>
            <a:endParaRPr dirty="0"/>
          </a:p>
        </p:txBody>
      </p:sp>
      <p:sp>
        <p:nvSpPr>
          <p:cNvPr id="144" name="Google Shape;144;p4"/>
          <p:cNvSpPr txBox="1"/>
          <p:nvPr/>
        </p:nvSpPr>
        <p:spPr>
          <a:xfrm>
            <a:off x="7756980" y="3821660"/>
            <a:ext cx="2227883" cy="98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92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Necesidades</a:t>
            </a:r>
            <a:r>
              <a:rPr lang="en-US" sz="2292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92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secundarias</a:t>
            </a:r>
            <a:endParaRPr dirty="0"/>
          </a:p>
        </p:txBody>
      </p:sp>
      <p:sp>
        <p:nvSpPr>
          <p:cNvPr id="145" name="Google Shape;145;p4"/>
          <p:cNvSpPr txBox="1"/>
          <p:nvPr/>
        </p:nvSpPr>
        <p:spPr>
          <a:xfrm>
            <a:off x="1738301" y="1228019"/>
            <a:ext cx="8782883" cy="35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 b="0" i="0" u="none" strike="noStrike" cap="non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Definiremos</a:t>
            </a:r>
            <a:r>
              <a:rPr lang="en-US" sz="2093" b="0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la principal </a:t>
            </a:r>
            <a:r>
              <a:rPr lang="en-US" sz="2093" b="0" i="0" u="none" strike="noStrike" cap="non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r>
              <a:rPr lang="en-US" sz="2093" b="0" i="0" u="none" strike="noStrike" cap="non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a Resolver</a:t>
            </a:r>
            <a:endParaRPr dirty="0"/>
          </a:p>
        </p:txBody>
      </p:sp>
      <p:sp>
        <p:nvSpPr>
          <p:cNvPr id="146" name="Google Shape;146;p4"/>
          <p:cNvSpPr txBox="1"/>
          <p:nvPr/>
        </p:nvSpPr>
        <p:spPr>
          <a:xfrm>
            <a:off x="777125" y="3994032"/>
            <a:ext cx="2227883" cy="79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2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r>
              <a:rPr lang="en-US" sz="2292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Principal</a:t>
            </a:r>
            <a:endParaRPr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13994334" y="3947200"/>
            <a:ext cx="2227883" cy="79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2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 de </a:t>
            </a:r>
            <a:r>
              <a:rPr lang="en-US" sz="2292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dirty="0"/>
          </a:p>
        </p:txBody>
      </p: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09D7809D-78A6-5DC6-E874-5B0B08E4DD2B}"/>
              </a:ext>
            </a:extLst>
          </p:cNvPr>
          <p:cNvSpPr txBox="1"/>
          <p:nvPr/>
        </p:nvSpPr>
        <p:spPr>
          <a:xfrm>
            <a:off x="777125" y="5280078"/>
            <a:ext cx="3015080" cy="180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US" sz="2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necesidad principal del cliente es tener  un real control sobre el inventario del negocio</a:t>
            </a:r>
            <a:endParaRPr lang="es-CL" sz="240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46;p4">
            <a:extLst>
              <a:ext uri="{FF2B5EF4-FFF2-40B4-BE49-F238E27FC236}">
                <a16:creationId xmlns:a16="http://schemas.microsoft.com/office/drawing/2014/main" id="{D7D2BCB5-1B5A-50AD-B8AA-6B989EB97DB2}"/>
              </a:ext>
            </a:extLst>
          </p:cNvPr>
          <p:cNvSpPr txBox="1"/>
          <p:nvPr/>
        </p:nvSpPr>
        <p:spPr>
          <a:xfrm>
            <a:off x="6342466" y="5146021"/>
            <a:ext cx="5056909" cy="190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ctr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US" sz="24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Mayor velocidad en la atención al publico </a:t>
            </a:r>
          </a:p>
          <a:p>
            <a:pPr marL="342900" indent="-342900" algn="ctr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4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Registro digital de ventas y rotación de productos</a:t>
            </a:r>
            <a:endParaRPr lang="es-CL" sz="240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46;p4">
            <a:extLst>
              <a:ext uri="{FF2B5EF4-FFF2-40B4-BE49-F238E27FC236}">
                <a16:creationId xmlns:a16="http://schemas.microsoft.com/office/drawing/2014/main" id="{CE9E14D6-37D9-03CB-B94A-A754EFBC3D34}"/>
              </a:ext>
            </a:extLst>
          </p:cNvPr>
          <p:cNvSpPr txBox="1"/>
          <p:nvPr/>
        </p:nvSpPr>
        <p:spPr>
          <a:xfrm>
            <a:off x="12579820" y="5139890"/>
            <a:ext cx="5056910" cy="9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US" sz="2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Aplicaci</a:t>
            </a:r>
            <a:r>
              <a:rPr lang="es-US" sz="24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 Web local de inventario inteligente</a:t>
            </a:r>
            <a:endParaRPr lang="es-CL" sz="240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 extrusionOk="0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3" name="Google Shape;153;p5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5"/>
          <p:cNvSpPr/>
          <p:nvPr/>
        </p:nvSpPr>
        <p:spPr>
          <a:xfrm>
            <a:off x="741219" y="2363976"/>
            <a:ext cx="5685684" cy="5688800"/>
          </a:xfrm>
          <a:custGeom>
            <a:avLst/>
            <a:gdLst/>
            <a:ahLst/>
            <a:cxnLst/>
            <a:rect l="l" t="t" r="r" b="b"/>
            <a:pathLst>
              <a:path w="6489446" h="6493002" extrusionOk="0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5404336" y="7634502"/>
            <a:ext cx="1758180" cy="1808888"/>
          </a:xfrm>
          <a:custGeom>
            <a:avLst/>
            <a:gdLst/>
            <a:ahLst/>
            <a:cxnLst/>
            <a:rect l="l" t="t" r="r" b="b"/>
            <a:pathLst>
              <a:path w="2096008" h="2156460" extrusionOk="0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701626" y="5544222"/>
            <a:ext cx="1991801" cy="1749657"/>
          </a:xfrm>
          <a:custGeom>
            <a:avLst/>
            <a:gdLst/>
            <a:ahLst/>
            <a:cxnLst/>
            <a:rect l="l" t="t" r="r" b="b"/>
            <a:pathLst>
              <a:path w="2374519" h="2085848" extrusionOk="0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701626" y="2987088"/>
            <a:ext cx="1991801" cy="1750296"/>
          </a:xfrm>
          <a:custGeom>
            <a:avLst/>
            <a:gdLst/>
            <a:ahLst/>
            <a:cxnLst/>
            <a:rect l="l" t="t" r="r" b="b"/>
            <a:pathLst>
              <a:path w="2374519" h="2086610" extrusionOk="0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5404336" y="843660"/>
            <a:ext cx="1758180" cy="1797383"/>
          </a:xfrm>
          <a:custGeom>
            <a:avLst/>
            <a:gdLst/>
            <a:ahLst/>
            <a:cxnLst/>
            <a:rect l="l" t="t" r="r" b="b"/>
            <a:pathLst>
              <a:path w="2096008" h="2142744" extrusionOk="0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3048950" y="3330326"/>
            <a:ext cx="1555883" cy="1287140"/>
          </a:xfrm>
          <a:custGeom>
            <a:avLst/>
            <a:gdLst/>
            <a:ahLst/>
            <a:cxnLst/>
            <a:rect l="l" t="t" r="r" b="b"/>
            <a:pathLst>
              <a:path w="1555883" h="1287140" extrusionOk="0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7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Qué hace el sistema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7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7316751" y="1000125"/>
            <a:ext cx="526317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CONTROL DEL INVENTARIO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8836336" y="3209660"/>
            <a:ext cx="512727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CONTROL DEL PERSONAL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8836335" y="6180638"/>
            <a:ext cx="512727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101010"/>
                </a:solidFill>
                <a:latin typeface="Montserrat"/>
                <a:sym typeface="Montserrat"/>
              </a:rPr>
              <a:t>REGISTRAR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 VENTAS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7316751" y="8074923"/>
            <a:ext cx="749555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GENERAR REPORTES INTELIGENTES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7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7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7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175" name="Google Shape;17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178" name="Google Shape;17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181" name="Google Shape;18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5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 extrusionOk="0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13798129" y="3209660"/>
            <a:ext cx="4787350" cy="5317948"/>
          </a:xfrm>
          <a:custGeom>
            <a:avLst/>
            <a:gdLst/>
            <a:ahLst/>
            <a:cxnLst/>
            <a:rect l="l" t="t" r="r" b="b"/>
            <a:pathLst>
              <a:path w="4787350" h="5317948" extrusionOk="0">
                <a:moveTo>
                  <a:pt x="0" y="0"/>
                </a:moveTo>
                <a:lnTo>
                  <a:pt x="4787350" y="0"/>
                </a:lnTo>
                <a:lnTo>
                  <a:pt x="4787350" y="5317948"/>
                </a:lnTo>
                <a:lnTo>
                  <a:pt x="0" y="5317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5" name="Google Shape;185;p5"/>
          <p:cNvGrpSpPr/>
          <p:nvPr/>
        </p:nvGrpSpPr>
        <p:grpSpPr>
          <a:xfrm>
            <a:off x="14974763" y="8425104"/>
            <a:ext cx="3610716" cy="1763147"/>
            <a:chOff x="2549236" y="428808"/>
            <a:chExt cx="4814288" cy="2350862"/>
          </a:xfrm>
        </p:grpSpPr>
        <p:sp>
          <p:nvSpPr>
            <p:cNvPr id="186" name="Google Shape;186;p5"/>
            <p:cNvSpPr txBox="1"/>
            <p:nvPr/>
          </p:nvSpPr>
          <p:spPr>
            <a:xfrm>
              <a:off x="2549236" y="428808"/>
              <a:ext cx="4665259" cy="876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5258" b="0" i="0" u="none" strike="noStrike" kern="0" cap="none" spc="0" normalizeH="0" baseline="0" noProof="0" dirty="0">
                  <a:ln>
                    <a:noFill/>
                  </a:ln>
                  <a:solidFill>
                    <a:srgbClr val="3168D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2698265" y="1211800"/>
              <a:ext cx="4665259" cy="1567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9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9503" b="0" i="0" u="none" strike="noStrike" kern="0" cap="none" spc="0" normalizeH="0" baseline="0" noProof="0">
                  <a:ln>
                    <a:noFill/>
                  </a:ln>
                  <a:solidFill>
                    <a:srgbClr val="79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631287" y="352100"/>
            <a:ext cx="3081907" cy="2923363"/>
          </a:xfrm>
          <a:custGeom>
            <a:avLst/>
            <a:gdLst/>
            <a:ahLst/>
            <a:cxnLst/>
            <a:rect l="l" t="t" r="r" b="b"/>
            <a:pathLst>
              <a:path w="4029750" h="4476380" extrusionOk="0">
                <a:moveTo>
                  <a:pt x="0" y="0"/>
                </a:moveTo>
                <a:lnTo>
                  <a:pt x="4029750" y="0"/>
                </a:lnTo>
                <a:lnTo>
                  <a:pt x="4029750" y="4476380"/>
                </a:lnTo>
                <a:lnTo>
                  <a:pt x="0" y="447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403965">
            <a:off x="1572013" y="1811609"/>
            <a:ext cx="1192590" cy="1019162"/>
          </a:xfrm>
          <a:custGeom>
            <a:avLst/>
            <a:gdLst/>
            <a:ahLst/>
            <a:cxnLst/>
            <a:rect l="l" t="t" r="r" b="b"/>
            <a:pathLst>
              <a:path w="1689381" h="1689381" extrusionOk="0">
                <a:moveTo>
                  <a:pt x="0" y="0"/>
                </a:moveTo>
                <a:lnTo>
                  <a:pt x="1689381" y="0"/>
                </a:lnTo>
                <a:lnTo>
                  <a:pt x="1689381" y="1689381"/>
                </a:lnTo>
                <a:lnTo>
                  <a:pt x="0" y="16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3915432" y="255157"/>
            <a:ext cx="2621846" cy="13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588" b="1" i="0" u="none" strike="noStrike" kern="0" cap="none" spc="0" normalizeH="0" baseline="0" noProof="0" dirty="0">
                <a:ln>
                  <a:noFill/>
                </a:ln>
                <a:solidFill>
                  <a:srgbClr val="FF0099"/>
                </a:solidFill>
                <a:effectLst/>
                <a:uLnTx/>
                <a:uFillTx/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13100780" y="442694"/>
            <a:ext cx="6287483" cy="3424043"/>
            <a:chOff x="0" y="352425"/>
            <a:chExt cx="8383311" cy="4565391"/>
          </a:xfrm>
        </p:grpSpPr>
        <p:sp>
          <p:nvSpPr>
            <p:cNvPr id="196" name="Google Shape;196;p6"/>
            <p:cNvSpPr txBox="1"/>
            <p:nvPr/>
          </p:nvSpPr>
          <p:spPr>
            <a:xfrm>
              <a:off x="0" y="352425"/>
              <a:ext cx="8383311" cy="1565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9448" b="0" i="0" u="none" strike="noStrike" kern="0" cap="none" spc="0" normalizeH="0" baseline="0" noProof="0" dirty="0">
                  <a:ln>
                    <a:noFill/>
                  </a:ln>
                  <a:solidFill>
                    <a:srgbClr val="3168D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0" y="2097696"/>
              <a:ext cx="8383311" cy="2820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7077" b="0" i="0" u="none" strike="noStrike" kern="0" cap="none" spc="0" normalizeH="0" baseline="0" noProof="0">
                  <a:ln>
                    <a:noFill/>
                  </a:ln>
                  <a:solidFill>
                    <a:srgbClr val="79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6"/>
          <p:cNvSpPr txBox="1"/>
          <p:nvPr/>
        </p:nvSpPr>
        <p:spPr>
          <a:xfrm>
            <a:off x="4187046" y="2036369"/>
            <a:ext cx="991390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o"/>
                <a:ea typeface="Aleo"/>
                <a:cs typeface="Aleo"/>
                <a:sym typeface="Aleo"/>
              </a:rPr>
              <a:t>DESCRIPCIÓN DEL PRODUCTO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00;p6">
            <a:extLst>
              <a:ext uri="{FF2B5EF4-FFF2-40B4-BE49-F238E27FC236}">
                <a16:creationId xmlns:a16="http://schemas.microsoft.com/office/drawing/2014/main" id="{1FDD94A7-440F-6589-9F6E-1983ECE6D45A}"/>
              </a:ext>
            </a:extLst>
          </p:cNvPr>
          <p:cNvSpPr txBox="1"/>
          <p:nvPr/>
        </p:nvSpPr>
        <p:spPr>
          <a:xfrm>
            <a:off x="968990" y="3695127"/>
            <a:ext cx="16077063" cy="684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 PROYECTO CONSISTE EN UNA APLICACIÓN WEB LOCAL DE GESTIÓN DE INVENTARIO INTELIGENTE, SUS PRINCIPALES FUNCIONES SON:</a:t>
            </a:r>
          </a:p>
          <a:p>
            <a:pPr marL="0" marR="0" lvl="0" indent="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2400" b="1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CONTROL DEL INVENTARIO (DIVERSOS PANELES CON INDICADORES DE ROTACION, FECHAS, INGRESOS Y SALIDA DE EXISTENCIAS, ETC…)</a:t>
            </a:r>
          </a:p>
          <a:p>
            <a:pPr marL="342900" marR="0" lvl="0" indent="-34290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ADMINISTRAR EMPLEADOS (INGRESO POR USUARIO Y CONTRASEÑA, REGISTRO DE VENTAS REALIZADAS)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REGISTRAR VENTAS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REALIZAR REPORTES ( EN BASE A ANALISIS DE DATOS PARA OBTENER INFORMACION CLAVE PARA EL NEGOCIO)</a:t>
            </a:r>
          </a:p>
          <a:p>
            <a:pPr marR="0" lvl="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 APLICACIÓN SERA UTILIZADA POR EL PERSONAL DEL LOCAL, ES DECIR, LA ADMINISTRACIÓN , LOS VENDEDORES y BODEGUEROS.</a:t>
            </a:r>
          </a:p>
          <a:p>
            <a:pPr marL="0" marR="0" lvl="0" indent="0" algn="l" defTabSz="914400" rtl="0" eaLnBrk="1" fontAlgn="auto" latinLnBrk="0" hangingPunct="1">
              <a:lnSpc>
                <a:spcPct val="138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2032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1">
              <a:lnSpc>
                <a:spcPct val="138041"/>
              </a:lnSpc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9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/>
        </p:nvSpPr>
        <p:spPr>
          <a:xfrm>
            <a:off x="1875024" y="445324"/>
            <a:ext cx="25195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99"/>
                </a:solidFill>
                <a:effectLst/>
                <a:uLnTx/>
                <a:uFillTx/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9" name="Google Shape;209;p7"/>
          <p:cNvGrpSpPr/>
          <p:nvPr/>
        </p:nvGrpSpPr>
        <p:grpSpPr>
          <a:xfrm>
            <a:off x="13420643" y="418845"/>
            <a:ext cx="6764396" cy="666925"/>
            <a:chOff x="-2" y="381000"/>
            <a:chExt cx="10791646" cy="1412916"/>
          </a:xfrm>
        </p:grpSpPr>
        <p:sp>
          <p:nvSpPr>
            <p:cNvPr id="210" name="Google Shape;210;p7"/>
            <p:cNvSpPr txBox="1"/>
            <p:nvPr/>
          </p:nvSpPr>
          <p:spPr>
            <a:xfrm>
              <a:off x="0" y="381000"/>
              <a:ext cx="10791644" cy="625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168D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-2" y="1167956"/>
              <a:ext cx="10791644" cy="625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7900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COMPONENT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7"/>
          <p:cNvSpPr/>
          <p:nvPr/>
        </p:nvSpPr>
        <p:spPr>
          <a:xfrm>
            <a:off x="768740" y="501030"/>
            <a:ext cx="1837982" cy="1816379"/>
          </a:xfrm>
          <a:custGeom>
            <a:avLst/>
            <a:gdLst/>
            <a:ahLst/>
            <a:cxnLst/>
            <a:rect l="l" t="t" r="r" b="b"/>
            <a:pathLst>
              <a:path w="4029750" h="4476380" extrusionOk="0">
                <a:moveTo>
                  <a:pt x="0" y="0"/>
                </a:moveTo>
                <a:lnTo>
                  <a:pt x="4029750" y="0"/>
                </a:lnTo>
                <a:lnTo>
                  <a:pt x="4029750" y="4476380"/>
                </a:lnTo>
                <a:lnTo>
                  <a:pt x="0" y="447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 rot="1403965">
            <a:off x="1257867" y="1289576"/>
            <a:ext cx="753007" cy="760992"/>
          </a:xfrm>
          <a:custGeom>
            <a:avLst/>
            <a:gdLst/>
            <a:ahLst/>
            <a:cxnLst/>
            <a:rect l="l" t="t" r="r" b="b"/>
            <a:pathLst>
              <a:path w="1689381" h="1689381" extrusionOk="0">
                <a:moveTo>
                  <a:pt x="0" y="0"/>
                </a:moveTo>
                <a:lnTo>
                  <a:pt x="1689381" y="0"/>
                </a:lnTo>
                <a:lnTo>
                  <a:pt x="1689381" y="1689381"/>
                </a:lnTo>
                <a:lnTo>
                  <a:pt x="0" y="1689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F867C6-AF58-7C46-5955-7BA2DCAE4A98}"/>
              </a:ext>
            </a:extLst>
          </p:cNvPr>
          <p:cNvSpPr txBox="1"/>
          <p:nvPr/>
        </p:nvSpPr>
        <p:spPr>
          <a:xfrm>
            <a:off x="6435566" y="1057306"/>
            <a:ext cx="54168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PASAR A AGILE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s-C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63B8C9-3929-ADBE-901C-0D00E3AC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21" y="3069041"/>
            <a:ext cx="2074459" cy="2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0800DD-4D93-A864-B22D-D0973F5A7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9" y="6211956"/>
            <a:ext cx="1934751" cy="2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15516F-2765-BB1F-1705-D9F6F4B8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800000">
            <a:off x="3561417" y="3427862"/>
            <a:ext cx="1552312" cy="15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BB2AD64-B9E7-F985-030E-CA80A8BF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800000">
            <a:off x="3561417" y="6734103"/>
            <a:ext cx="1552312" cy="15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32A214-B4ED-4B59-758A-A03F037031B9}"/>
              </a:ext>
            </a:extLst>
          </p:cNvPr>
          <p:cNvSpPr txBox="1"/>
          <p:nvPr/>
        </p:nvSpPr>
        <p:spPr>
          <a:xfrm>
            <a:off x="793362" y="8489293"/>
            <a:ext cx="290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</a:rPr>
              <a:t>VICTOR FUENZALIDA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A987D04-19A0-3132-9FC8-61E226AA6EF6}"/>
              </a:ext>
            </a:extLst>
          </p:cNvPr>
          <p:cNvSpPr txBox="1"/>
          <p:nvPr/>
        </p:nvSpPr>
        <p:spPr>
          <a:xfrm>
            <a:off x="-2871309" y="5208858"/>
            <a:ext cx="10092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</a:rPr>
              <a:t>GEANNELEE ARAYA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423E2C-09A5-6C01-835A-BC7046394688}"/>
              </a:ext>
            </a:extLst>
          </p:cNvPr>
          <p:cNvSpPr txBox="1"/>
          <p:nvPr/>
        </p:nvSpPr>
        <p:spPr>
          <a:xfrm>
            <a:off x="5462966" y="3354187"/>
            <a:ext cx="1075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SCRUM MASTER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DEVELOPER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B567FF-E947-1762-A186-1F1575C7A8DB}"/>
              </a:ext>
            </a:extLst>
          </p:cNvPr>
          <p:cNvSpPr txBox="1"/>
          <p:nvPr/>
        </p:nvSpPr>
        <p:spPr>
          <a:xfrm>
            <a:off x="5462965" y="6856149"/>
            <a:ext cx="1075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PRODUCT OWNER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DBA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L" sz="3200" b="1" dirty="0">
                <a:solidFill>
                  <a:schemeClr val="bg1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71453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8"/>
          <p:cNvGrpSpPr/>
          <p:nvPr/>
        </p:nvGrpSpPr>
        <p:grpSpPr>
          <a:xfrm>
            <a:off x="6876927" y="-235877"/>
            <a:ext cx="4534146" cy="1191330"/>
            <a:chOff x="0" y="-57150"/>
            <a:chExt cx="10966511" cy="1762456"/>
          </a:xfrm>
        </p:grpSpPr>
        <p:sp>
          <p:nvSpPr>
            <p:cNvPr id="223" name="Google Shape;223;p8"/>
            <p:cNvSpPr txBox="1"/>
            <p:nvPr/>
          </p:nvSpPr>
          <p:spPr>
            <a:xfrm>
              <a:off x="0" y="525495"/>
              <a:ext cx="10966511" cy="1179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 dirty="0" err="1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Definir</a:t>
              </a:r>
              <a:r>
                <a:rPr lang="en-US" sz="5000" b="0" i="0" u="none" strike="noStrike" cap="none" dirty="0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 EPICAS</a:t>
              </a:r>
              <a:endParaRPr dirty="0"/>
            </a:p>
          </p:txBody>
        </p:sp>
        <p:sp>
          <p:nvSpPr>
            <p:cNvPr id="224" name="Google Shape;224;p8"/>
            <p:cNvSpPr txBox="1"/>
            <p:nvPr/>
          </p:nvSpPr>
          <p:spPr>
            <a:xfrm>
              <a:off x="0" y="-57150"/>
              <a:ext cx="109665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4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8"/>
          <p:cNvGrpSpPr/>
          <p:nvPr/>
        </p:nvGrpSpPr>
        <p:grpSpPr>
          <a:xfrm>
            <a:off x="623722" y="2929777"/>
            <a:ext cx="4456863" cy="4456863"/>
            <a:chOff x="0" y="0"/>
            <a:chExt cx="812800" cy="812800"/>
          </a:xfrm>
        </p:grpSpPr>
        <p:sp>
          <p:nvSpPr>
            <p:cNvPr id="226" name="Google Shape;22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8"/>
          <p:cNvSpPr/>
          <p:nvPr/>
        </p:nvSpPr>
        <p:spPr>
          <a:xfrm>
            <a:off x="808452" y="3128374"/>
            <a:ext cx="4075225" cy="4077458"/>
          </a:xfrm>
          <a:custGeom>
            <a:avLst/>
            <a:gdLst/>
            <a:ahLst/>
            <a:cxnLst/>
            <a:rect l="l" t="t" r="r" b="b"/>
            <a:pathLst>
              <a:path w="6489446" h="6493002" extrusionOk="0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"/>
          <p:cNvSpPr/>
          <p:nvPr/>
        </p:nvSpPr>
        <p:spPr>
          <a:xfrm>
            <a:off x="4150750" y="6906034"/>
            <a:ext cx="1260179" cy="1296524"/>
          </a:xfrm>
          <a:custGeom>
            <a:avLst/>
            <a:gdLst/>
            <a:ahLst/>
            <a:cxnLst/>
            <a:rect l="l" t="t" r="r" b="b"/>
            <a:pathLst>
              <a:path w="2096008" h="2156460" extrusionOk="0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5080585" y="5407822"/>
            <a:ext cx="1427627" cy="1254070"/>
          </a:xfrm>
          <a:custGeom>
            <a:avLst/>
            <a:gdLst/>
            <a:ahLst/>
            <a:cxnLst/>
            <a:rect l="l" t="t" r="r" b="b"/>
            <a:pathLst>
              <a:path w="2374519" h="2085848" extrusionOk="0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4982438" y="3563457"/>
            <a:ext cx="1427627" cy="1254528"/>
          </a:xfrm>
          <a:custGeom>
            <a:avLst/>
            <a:gdLst/>
            <a:ahLst/>
            <a:cxnLst/>
            <a:rect l="l" t="t" r="r" b="b"/>
            <a:pathLst>
              <a:path w="2374519" h="2086610" extrusionOk="0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4150750" y="2038685"/>
            <a:ext cx="1260179" cy="1288277"/>
          </a:xfrm>
          <a:custGeom>
            <a:avLst/>
            <a:gdLst/>
            <a:ahLst/>
            <a:cxnLst/>
            <a:rect l="l" t="t" r="r" b="b"/>
            <a:pathLst>
              <a:path w="2096008" h="2142744" extrusionOk="0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462522" y="3821007"/>
            <a:ext cx="1115182" cy="922560"/>
          </a:xfrm>
          <a:custGeom>
            <a:avLst/>
            <a:gdLst/>
            <a:ahLst/>
            <a:cxnLst/>
            <a:rect l="l" t="t" r="r" b="b"/>
            <a:pathLst>
              <a:path w="1115182" h="922560" extrusionOk="0">
                <a:moveTo>
                  <a:pt x="0" y="0"/>
                </a:moveTo>
                <a:lnTo>
                  <a:pt x="1115183" y="0"/>
                </a:lnTo>
                <a:lnTo>
                  <a:pt x="1115183" y="922560"/>
                </a:lnTo>
                <a:lnTo>
                  <a:pt x="0" y="922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34" name="Google Shape;234;p8"/>
          <p:cNvSpPr txBox="1"/>
          <p:nvPr/>
        </p:nvSpPr>
        <p:spPr>
          <a:xfrm>
            <a:off x="942792" y="4903948"/>
            <a:ext cx="3806490" cy="183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6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 =ÉPICAS</a:t>
            </a:r>
            <a:endParaRPr/>
          </a:p>
        </p:txBody>
      </p:sp>
      <p:grpSp>
        <p:nvGrpSpPr>
          <p:cNvPr id="235" name="Google Shape;235;p8"/>
          <p:cNvGrpSpPr/>
          <p:nvPr/>
        </p:nvGrpSpPr>
        <p:grpSpPr>
          <a:xfrm>
            <a:off x="3932331" y="6577850"/>
            <a:ext cx="328184" cy="328184"/>
            <a:chOff x="0" y="0"/>
            <a:chExt cx="812800" cy="812800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8"/>
          <p:cNvGrpSpPr/>
          <p:nvPr/>
        </p:nvGrpSpPr>
        <p:grpSpPr>
          <a:xfrm>
            <a:off x="4616721" y="5509548"/>
            <a:ext cx="328184" cy="328184"/>
            <a:chOff x="0" y="0"/>
            <a:chExt cx="812800" cy="812800"/>
          </a:xfrm>
        </p:grpSpPr>
        <p:sp>
          <p:nvSpPr>
            <p:cNvPr id="239" name="Google Shape;239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4543485" y="4231172"/>
            <a:ext cx="328184" cy="328184"/>
            <a:chOff x="0" y="0"/>
            <a:chExt cx="812800" cy="812800"/>
          </a:xfrm>
        </p:grpSpPr>
        <p:sp>
          <p:nvSpPr>
            <p:cNvPr id="242" name="Google Shape;242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3932331" y="3410899"/>
            <a:ext cx="328184" cy="328184"/>
            <a:chOff x="0" y="0"/>
            <a:chExt cx="812800" cy="812800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 rot="-1898322">
            <a:off x="-1147196" y="7236208"/>
            <a:ext cx="3505994" cy="3514781"/>
          </a:xfrm>
          <a:custGeom>
            <a:avLst/>
            <a:gdLst/>
            <a:ahLst/>
            <a:cxnLst/>
            <a:rect l="l" t="t" r="r" b="b"/>
            <a:pathLst>
              <a:path w="3505994" h="3514781" extrusionOk="0">
                <a:moveTo>
                  <a:pt x="0" y="0"/>
                </a:moveTo>
                <a:lnTo>
                  <a:pt x="3505994" y="0"/>
                </a:lnTo>
                <a:lnTo>
                  <a:pt x="3505994" y="3514781"/>
                </a:lnTo>
                <a:lnTo>
                  <a:pt x="0" y="351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54" name="Google Shape;254;p8"/>
          <p:cNvSpPr txBox="1"/>
          <p:nvPr/>
        </p:nvSpPr>
        <p:spPr>
          <a:xfrm>
            <a:off x="4280615" y="2309684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/>
          </a:p>
        </p:txBody>
      </p:sp>
      <p:sp>
        <p:nvSpPr>
          <p:cNvPr id="255" name="Google Shape;255;p8"/>
          <p:cNvSpPr txBox="1"/>
          <p:nvPr/>
        </p:nvSpPr>
        <p:spPr>
          <a:xfrm>
            <a:off x="3588977" y="1428067"/>
            <a:ext cx="445686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ORGANIZAR PROYECTO</a:t>
            </a:r>
            <a:endParaRPr sz="2400" b="1" dirty="0"/>
          </a:p>
        </p:txBody>
      </p:sp>
      <p:sp>
        <p:nvSpPr>
          <p:cNvPr id="259" name="Google Shape;259;p8"/>
          <p:cNvSpPr txBox="1"/>
          <p:nvPr/>
        </p:nvSpPr>
        <p:spPr>
          <a:xfrm>
            <a:off x="5372259" y="3829108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5372259" y="5662706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4280615" y="7224129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2" name="Google Shape;232;p8">
            <a:extLst>
              <a:ext uri="{FF2B5EF4-FFF2-40B4-BE49-F238E27FC236}">
                <a16:creationId xmlns:a16="http://schemas.microsoft.com/office/drawing/2014/main" id="{B2993950-A514-8BB8-FE54-F4EB1D537C1D}"/>
              </a:ext>
            </a:extLst>
          </p:cNvPr>
          <p:cNvSpPr/>
          <p:nvPr/>
        </p:nvSpPr>
        <p:spPr>
          <a:xfrm rot="8160000">
            <a:off x="2378228" y="7807337"/>
            <a:ext cx="1260179" cy="1288277"/>
          </a:xfrm>
          <a:custGeom>
            <a:avLst/>
            <a:gdLst/>
            <a:ahLst/>
            <a:cxnLst/>
            <a:rect l="l" t="t" r="r" b="b"/>
            <a:pathLst>
              <a:path w="2096008" h="2142744" extrusionOk="0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2;p8">
            <a:extLst>
              <a:ext uri="{FF2B5EF4-FFF2-40B4-BE49-F238E27FC236}">
                <a16:creationId xmlns:a16="http://schemas.microsoft.com/office/drawing/2014/main" id="{B20BB422-7C22-9533-BFEA-2D2A9FB1A1F9}"/>
              </a:ext>
            </a:extLst>
          </p:cNvPr>
          <p:cNvSpPr/>
          <p:nvPr/>
        </p:nvSpPr>
        <p:spPr>
          <a:xfrm rot="-2040000">
            <a:off x="2215947" y="1319092"/>
            <a:ext cx="1260179" cy="1288277"/>
          </a:xfrm>
          <a:custGeom>
            <a:avLst/>
            <a:gdLst/>
            <a:ahLst/>
            <a:cxnLst/>
            <a:rect l="l" t="t" r="r" b="b"/>
            <a:pathLst>
              <a:path w="2096008" h="2142744" extrusionOk="0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241;p8">
            <a:extLst>
              <a:ext uri="{FF2B5EF4-FFF2-40B4-BE49-F238E27FC236}">
                <a16:creationId xmlns:a16="http://schemas.microsoft.com/office/drawing/2014/main" id="{B734D16E-EAC1-0FC3-1633-A2B7B4E5BD3D}"/>
              </a:ext>
            </a:extLst>
          </p:cNvPr>
          <p:cNvGrpSpPr/>
          <p:nvPr/>
        </p:nvGrpSpPr>
        <p:grpSpPr>
          <a:xfrm>
            <a:off x="2622951" y="2945985"/>
            <a:ext cx="328184" cy="328184"/>
            <a:chOff x="0" y="0"/>
            <a:chExt cx="812800" cy="812800"/>
          </a:xfrm>
        </p:grpSpPr>
        <p:sp>
          <p:nvSpPr>
            <p:cNvPr id="5" name="Google Shape;242;p8">
              <a:extLst>
                <a:ext uri="{FF2B5EF4-FFF2-40B4-BE49-F238E27FC236}">
                  <a16:creationId xmlns:a16="http://schemas.microsoft.com/office/drawing/2014/main" id="{089A3DF4-326C-F9F2-DC99-FF306BB224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3;p8">
              <a:extLst>
                <a:ext uri="{FF2B5EF4-FFF2-40B4-BE49-F238E27FC236}">
                  <a16:creationId xmlns:a16="http://schemas.microsoft.com/office/drawing/2014/main" id="{0CF2168E-D618-B2F4-5A03-82D108E9DA4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241;p8">
            <a:extLst>
              <a:ext uri="{FF2B5EF4-FFF2-40B4-BE49-F238E27FC236}">
                <a16:creationId xmlns:a16="http://schemas.microsoft.com/office/drawing/2014/main" id="{B1C9B287-9E35-A49E-C80E-00975A66BB23}"/>
              </a:ext>
            </a:extLst>
          </p:cNvPr>
          <p:cNvGrpSpPr/>
          <p:nvPr/>
        </p:nvGrpSpPr>
        <p:grpSpPr>
          <a:xfrm>
            <a:off x="2783733" y="7121931"/>
            <a:ext cx="328184" cy="328184"/>
            <a:chOff x="0" y="0"/>
            <a:chExt cx="812800" cy="812800"/>
          </a:xfrm>
        </p:grpSpPr>
        <p:sp>
          <p:nvSpPr>
            <p:cNvPr id="8" name="Google Shape;242;p8">
              <a:extLst>
                <a:ext uri="{FF2B5EF4-FFF2-40B4-BE49-F238E27FC236}">
                  <a16:creationId xmlns:a16="http://schemas.microsoft.com/office/drawing/2014/main" id="{62AA9688-9EBF-0A5E-DE3D-5A3BD34D16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8">
              <a:extLst>
                <a:ext uri="{FF2B5EF4-FFF2-40B4-BE49-F238E27FC236}">
                  <a16:creationId xmlns:a16="http://schemas.microsoft.com/office/drawing/2014/main" id="{C9ECADFF-8EEF-F10E-0E5E-B9AAA5F484D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54;p8">
            <a:extLst>
              <a:ext uri="{FF2B5EF4-FFF2-40B4-BE49-F238E27FC236}">
                <a16:creationId xmlns:a16="http://schemas.microsoft.com/office/drawing/2014/main" id="{61E62220-9AE8-1570-CD3C-B4D8BA2ADD3E}"/>
              </a:ext>
            </a:extLst>
          </p:cNvPr>
          <p:cNvSpPr txBox="1"/>
          <p:nvPr/>
        </p:nvSpPr>
        <p:spPr>
          <a:xfrm>
            <a:off x="2517859" y="8004375"/>
            <a:ext cx="946709" cy="87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US" sz="4064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/>
          </a:p>
        </p:txBody>
      </p:sp>
      <p:sp>
        <p:nvSpPr>
          <p:cNvPr id="11" name="Google Shape;254;p8">
            <a:extLst>
              <a:ext uri="{FF2B5EF4-FFF2-40B4-BE49-F238E27FC236}">
                <a16:creationId xmlns:a16="http://schemas.microsoft.com/office/drawing/2014/main" id="{4E8F1016-AD3E-764B-EC9A-D156AE1D4B9B}"/>
              </a:ext>
            </a:extLst>
          </p:cNvPr>
          <p:cNvSpPr txBox="1"/>
          <p:nvPr/>
        </p:nvSpPr>
        <p:spPr>
          <a:xfrm>
            <a:off x="2447013" y="1526558"/>
            <a:ext cx="946709" cy="87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4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dirty="0"/>
          </a:p>
        </p:txBody>
      </p:sp>
      <p:sp>
        <p:nvSpPr>
          <p:cNvPr id="14" name="Google Shape;255;p8">
            <a:extLst>
              <a:ext uri="{FF2B5EF4-FFF2-40B4-BE49-F238E27FC236}">
                <a16:creationId xmlns:a16="http://schemas.microsoft.com/office/drawing/2014/main" id="{0A8E4E94-BCFF-6D0D-C94F-FE6409764472}"/>
              </a:ext>
            </a:extLst>
          </p:cNvPr>
          <p:cNvSpPr txBox="1"/>
          <p:nvPr/>
        </p:nvSpPr>
        <p:spPr>
          <a:xfrm>
            <a:off x="5554212" y="2333604"/>
            <a:ext cx="445686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ADMINISTRAR INVENTARIO</a:t>
            </a:r>
            <a:endParaRPr sz="2400" b="1" dirty="0"/>
          </a:p>
        </p:txBody>
      </p:sp>
      <p:sp>
        <p:nvSpPr>
          <p:cNvPr id="15" name="Google Shape;255;p8">
            <a:extLst>
              <a:ext uri="{FF2B5EF4-FFF2-40B4-BE49-F238E27FC236}">
                <a16:creationId xmlns:a16="http://schemas.microsoft.com/office/drawing/2014/main" id="{834B2425-8F9D-8A48-E0B8-EFE06418CDF9}"/>
              </a:ext>
            </a:extLst>
          </p:cNvPr>
          <p:cNvSpPr txBox="1"/>
          <p:nvPr/>
        </p:nvSpPr>
        <p:spPr>
          <a:xfrm>
            <a:off x="6508212" y="3878199"/>
            <a:ext cx="445686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ADMINISTRAR USUARIOS</a:t>
            </a:r>
            <a:endParaRPr sz="2400" b="1" dirty="0"/>
          </a:p>
        </p:txBody>
      </p:sp>
      <p:sp>
        <p:nvSpPr>
          <p:cNvPr id="16" name="Google Shape;255;p8">
            <a:extLst>
              <a:ext uri="{FF2B5EF4-FFF2-40B4-BE49-F238E27FC236}">
                <a16:creationId xmlns:a16="http://schemas.microsoft.com/office/drawing/2014/main" id="{EF99F2C1-EE39-A2E3-AD8C-D23269D7B385}"/>
              </a:ext>
            </a:extLst>
          </p:cNvPr>
          <p:cNvSpPr txBox="1"/>
          <p:nvPr/>
        </p:nvSpPr>
        <p:spPr>
          <a:xfrm>
            <a:off x="6643892" y="5820839"/>
            <a:ext cx="445686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REGISTRAR VENTAS</a:t>
            </a:r>
            <a:endParaRPr sz="2400" b="1" dirty="0"/>
          </a:p>
        </p:txBody>
      </p:sp>
      <p:sp>
        <p:nvSpPr>
          <p:cNvPr id="17" name="Google Shape;255;p8">
            <a:extLst>
              <a:ext uri="{FF2B5EF4-FFF2-40B4-BE49-F238E27FC236}">
                <a16:creationId xmlns:a16="http://schemas.microsoft.com/office/drawing/2014/main" id="{AD4A60BA-67F0-EA20-8D3C-B66BFE19B0B6}"/>
              </a:ext>
            </a:extLst>
          </p:cNvPr>
          <p:cNvSpPr txBox="1"/>
          <p:nvPr/>
        </p:nvSpPr>
        <p:spPr>
          <a:xfrm>
            <a:off x="5554212" y="7543679"/>
            <a:ext cx="612978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GENERAR REPORTES INTELIGENTES</a:t>
            </a:r>
            <a:endParaRPr sz="2400" b="1" dirty="0"/>
          </a:p>
        </p:txBody>
      </p:sp>
      <p:sp>
        <p:nvSpPr>
          <p:cNvPr id="18" name="Google Shape;255;p8">
            <a:extLst>
              <a:ext uri="{FF2B5EF4-FFF2-40B4-BE49-F238E27FC236}">
                <a16:creationId xmlns:a16="http://schemas.microsoft.com/office/drawing/2014/main" id="{D5964500-75E7-90BE-A51E-F3466281B61A}"/>
              </a:ext>
            </a:extLst>
          </p:cNvPr>
          <p:cNvSpPr txBox="1"/>
          <p:nvPr/>
        </p:nvSpPr>
        <p:spPr>
          <a:xfrm>
            <a:off x="3588977" y="8753795"/>
            <a:ext cx="538085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FINALIZACIÓN DE PROYECTO</a:t>
            </a:r>
            <a:endParaRPr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/>
          <p:nvPr/>
        </p:nvSpPr>
        <p:spPr>
          <a:xfrm rot="-1898322">
            <a:off x="-1147196" y="7236208"/>
            <a:ext cx="3505994" cy="3514781"/>
          </a:xfrm>
          <a:custGeom>
            <a:avLst/>
            <a:gdLst/>
            <a:ahLst/>
            <a:cxnLst/>
            <a:rect l="l" t="t" r="r" b="b"/>
            <a:pathLst>
              <a:path w="3505994" h="3514781" extrusionOk="0">
                <a:moveTo>
                  <a:pt x="0" y="0"/>
                </a:moveTo>
                <a:lnTo>
                  <a:pt x="3505994" y="0"/>
                </a:lnTo>
                <a:lnTo>
                  <a:pt x="3505994" y="3514781"/>
                </a:lnTo>
                <a:lnTo>
                  <a:pt x="0" y="351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305" name="Google Shape;305;p9"/>
          <p:cNvGrpSpPr/>
          <p:nvPr/>
        </p:nvGrpSpPr>
        <p:grpSpPr>
          <a:xfrm>
            <a:off x="14932674" y="8423909"/>
            <a:ext cx="2507875" cy="1371157"/>
            <a:chOff x="0" y="133350"/>
            <a:chExt cx="3343833" cy="1828209"/>
          </a:xfrm>
        </p:grpSpPr>
        <p:sp>
          <p:nvSpPr>
            <p:cNvPr id="306" name="Google Shape;306;p9"/>
            <p:cNvSpPr txBox="1"/>
            <p:nvPr/>
          </p:nvSpPr>
          <p:spPr>
            <a:xfrm>
              <a:off x="0" y="133350"/>
              <a:ext cx="3343833" cy="63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68" b="0" i="0" u="none" strike="noStrike" cap="non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/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0" y="835532"/>
              <a:ext cx="3343833" cy="1126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811" b="0" i="0" u="none" strike="noStrike" cap="non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/>
            </a:p>
          </p:txBody>
        </p:sp>
      </p:grpSp>
      <p:sp>
        <p:nvSpPr>
          <p:cNvPr id="2" name="Google Shape;199;p6">
            <a:extLst>
              <a:ext uri="{FF2B5EF4-FFF2-40B4-BE49-F238E27FC236}">
                <a16:creationId xmlns:a16="http://schemas.microsoft.com/office/drawing/2014/main" id="{DE0C48A8-AF2E-85F1-5E50-632A17136619}"/>
              </a:ext>
            </a:extLst>
          </p:cNvPr>
          <p:cNvSpPr txBox="1"/>
          <p:nvPr/>
        </p:nvSpPr>
        <p:spPr>
          <a:xfrm>
            <a:off x="411480" y="491934"/>
            <a:ext cx="1746504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solidFill>
                  <a:srgbClr val="FFFFFF"/>
                </a:solidFill>
                <a:latin typeface="Aleo"/>
                <a:sym typeface="Aleo"/>
              </a:rPr>
              <a:t>ÉPICAS – ACTORES – HISTORIAS - COMPONENTES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99;p6">
            <a:extLst>
              <a:ext uri="{FF2B5EF4-FFF2-40B4-BE49-F238E27FC236}">
                <a16:creationId xmlns:a16="http://schemas.microsoft.com/office/drawing/2014/main" id="{E43C9E5A-B2DD-C014-33B8-CB2610086E30}"/>
              </a:ext>
            </a:extLst>
          </p:cNvPr>
          <p:cNvSpPr txBox="1"/>
          <p:nvPr/>
        </p:nvSpPr>
        <p:spPr>
          <a:xfrm>
            <a:off x="7305603" y="2648495"/>
            <a:ext cx="367679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o"/>
                <a:ea typeface="Aleo"/>
                <a:cs typeface="Aleo"/>
                <a:sym typeface="Aleo"/>
              </a:rPr>
              <a:t>PLAN</a:t>
            </a:r>
            <a:r>
              <a:rPr lang="en-US" sz="4800" b="1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T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eo"/>
                <a:ea typeface="Aleo"/>
                <a:cs typeface="Aleo"/>
                <a:sym typeface="Aleo"/>
              </a:rPr>
              <a:t>ILLA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32" name="Picture 8">
            <a:hlinkClick r:id="rId4" action="ppaction://hlinkfile"/>
            <a:extLst>
              <a:ext uri="{FF2B5EF4-FFF2-40B4-BE49-F238E27FC236}">
                <a16:creationId xmlns:a16="http://schemas.microsoft.com/office/drawing/2014/main" id="{04AFD0D4-4902-E2E3-868D-BA6A88FD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7073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453</Words>
  <Application>Microsoft Office PowerPoint</Application>
  <PresentationFormat>Personalizado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Aleo</vt:lpstr>
      <vt:lpstr>Arial</vt:lpstr>
      <vt:lpstr>Montserrat Light</vt:lpstr>
      <vt:lpstr>Big Shoulders Display</vt:lpstr>
      <vt:lpstr>Calibri</vt:lpstr>
      <vt:lpstr>Montserrat</vt:lpstr>
      <vt:lpstr>Open Sans</vt:lpstr>
      <vt:lpstr>Aptos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 F</cp:lastModifiedBy>
  <cp:revision>28</cp:revision>
  <dcterms:created xsi:type="dcterms:W3CDTF">2006-08-16T00:00:00Z</dcterms:created>
  <dcterms:modified xsi:type="dcterms:W3CDTF">2024-09-13T22:58:47Z</dcterms:modified>
</cp:coreProperties>
</file>